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37"/>
  </p:notesMasterIdLst>
  <p:handoutMasterIdLst>
    <p:handoutMasterId r:id="rId38"/>
  </p:handoutMasterIdLst>
  <p:sldIdLst>
    <p:sldId id="1288" r:id="rId2"/>
    <p:sldId id="1289" r:id="rId3"/>
    <p:sldId id="1296" r:id="rId4"/>
    <p:sldId id="1291" r:id="rId5"/>
    <p:sldId id="1292" r:id="rId6"/>
    <p:sldId id="1302" r:id="rId7"/>
    <p:sldId id="1297" r:id="rId8"/>
    <p:sldId id="1304" r:id="rId9"/>
    <p:sldId id="1306" r:id="rId10"/>
    <p:sldId id="1307" r:id="rId11"/>
    <p:sldId id="1308" r:id="rId12"/>
    <p:sldId id="1318" r:id="rId13"/>
    <p:sldId id="1317" r:id="rId14"/>
    <p:sldId id="1321" r:id="rId15"/>
    <p:sldId id="1320" r:id="rId16"/>
    <p:sldId id="1310" r:id="rId17"/>
    <p:sldId id="1312" r:id="rId18"/>
    <p:sldId id="1301" r:id="rId19"/>
    <p:sldId id="1311" r:id="rId20"/>
    <p:sldId id="1313" r:id="rId21"/>
    <p:sldId id="1314" r:id="rId22"/>
    <p:sldId id="1305" r:id="rId23"/>
    <p:sldId id="1315" r:id="rId24"/>
    <p:sldId id="1316" r:id="rId25"/>
    <p:sldId id="1278" r:id="rId26"/>
    <p:sldId id="1280" r:id="rId27"/>
    <p:sldId id="1279" r:id="rId28"/>
    <p:sldId id="1281" r:id="rId29"/>
    <p:sldId id="1258" r:id="rId30"/>
    <p:sldId id="1282" r:id="rId31"/>
    <p:sldId id="1283" r:id="rId32"/>
    <p:sldId id="1284" r:id="rId33"/>
    <p:sldId id="1285" r:id="rId34"/>
    <p:sldId id="1286" r:id="rId35"/>
    <p:sldId id="1287" r:id="rId36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353" autoAdjust="0"/>
  </p:normalViewPr>
  <p:slideViewPr>
    <p:cSldViewPr>
      <p:cViewPr varScale="1">
        <p:scale>
          <a:sx n="91" d="100"/>
          <a:sy n="91" d="100"/>
        </p:scale>
        <p:origin x="216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07.02.2025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07.02.2025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spottyenergie.at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jinja.palletsprojects.com/en/latest/templates/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linzag.at/linz/XSLT_TRIP_REQUEST2?language=de&amp;name_origin=leonding%20poststra%C3%9Fe&amp;type_origin=stop&amp;name_destination=hauptbahnhof&amp;type_destination=stop&amp;sessionID=0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169A7-3AD2-B265-8A4D-D3B76DA89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UI-Gestaltung fast ohne </a:t>
            </a:r>
            <a:r>
              <a:rPr lang="de-AT" dirty="0" err="1"/>
              <a:t>Yaml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58ED37-A201-D421-6E01-CA57AE8F77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A62909-6F30-C732-8B45-D65A9ACB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248015"/>
            <a:ext cx="4392488" cy="506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68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11AA6-A447-7831-FCF4-982EB8FCD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Verläufe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FDD410-C7FA-9482-DD98-E756B9AB76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CC764F-3B9E-3D2F-F157-9C73F8C37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24744"/>
            <a:ext cx="7518156" cy="525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74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0B81A-8939-AEEF-4598-47FF495A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HACS: </a:t>
            </a:r>
            <a:r>
              <a:rPr lang="de-AT" dirty="0" err="1"/>
              <a:t>apex</a:t>
            </a:r>
            <a:r>
              <a:rPr lang="de-AT" dirty="0"/>
              <a:t> </a:t>
            </a:r>
            <a:r>
              <a:rPr lang="de-AT" dirty="0" err="1"/>
              <a:t>charts</a:t>
            </a:r>
            <a:r>
              <a:rPr lang="de-AT" dirty="0"/>
              <a:t> </a:t>
            </a:r>
            <a:r>
              <a:rPr lang="de-AT" dirty="0" err="1"/>
              <a:t>card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220D37-9D89-3A69-B1EB-6445F10F99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6FEE4C-34AB-E8D1-F201-C9F6372D9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82" y="1016384"/>
            <a:ext cx="7188835" cy="511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29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B149-564B-F701-4187-FA7A7FFF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CO2-Sensoren evaluieren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796338-F3F6-C14A-05EF-E4CF4FBEB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08720"/>
            <a:ext cx="8207375" cy="4608165"/>
          </a:xfrm>
        </p:spPr>
        <p:txBody>
          <a:bodyPr/>
          <a:lstStyle/>
          <a:p>
            <a:r>
              <a:rPr lang="de-AT" sz="2400" dirty="0"/>
              <a:t>„Echte“ CO2-Sensoren (</a:t>
            </a:r>
            <a:r>
              <a:rPr lang="de-AT" sz="2400" dirty="0" err="1"/>
              <a:t>Nichtdispersive</a:t>
            </a:r>
            <a:r>
              <a:rPr lang="de-AT" sz="2400" dirty="0"/>
              <a:t> Infrarot-Sensoren) schicken Infrarotstrahl durch Luftprobe und messen </a:t>
            </a:r>
            <a:r>
              <a:rPr lang="de-AT" sz="2400" dirty="0" err="1"/>
              <a:t>Absorbtion</a:t>
            </a:r>
            <a:endParaRPr lang="de-AT" sz="2400" dirty="0"/>
          </a:p>
          <a:p>
            <a:pPr lvl="1"/>
            <a:r>
              <a:rPr lang="de-AT" sz="2000" dirty="0"/>
              <a:t>Aufheizen der Luftprobe </a:t>
            </a:r>
            <a:r>
              <a:rPr lang="de-AT" sz="2000" dirty="0">
                <a:sym typeface="Wingdings" panose="05000000000000000000" pitchFamily="2" charset="2"/>
              </a:rPr>
              <a:t> energieintensiv</a:t>
            </a:r>
          </a:p>
          <a:p>
            <a:pPr lvl="1"/>
            <a:r>
              <a:rPr lang="de-AT" sz="2000" dirty="0">
                <a:sym typeface="Wingdings" panose="05000000000000000000" pitchFamily="2" charset="2"/>
              </a:rPr>
              <a:t>MH-Z19, SCD41, …</a:t>
            </a:r>
          </a:p>
          <a:p>
            <a:pPr lvl="1"/>
            <a:r>
              <a:rPr lang="de-AT" sz="2000" dirty="0">
                <a:sym typeface="Wingdings" panose="05000000000000000000" pitchFamily="2" charset="2"/>
              </a:rPr>
              <a:t>Relativ teuer</a:t>
            </a:r>
          </a:p>
          <a:p>
            <a:r>
              <a:rPr lang="de-AT" sz="2200" dirty="0">
                <a:sym typeface="Wingdings" panose="05000000000000000000" pitchFamily="2" charset="2"/>
              </a:rPr>
              <a:t>MOS-Halbleiter „errechnen“ CO2-Gehalt über Widerstandsänderungen (z.B. BME680)</a:t>
            </a:r>
          </a:p>
          <a:p>
            <a:pPr lvl="1"/>
            <a:r>
              <a:rPr lang="de-AT" sz="2000" dirty="0">
                <a:sym typeface="Wingdings" panose="05000000000000000000" pitchFamily="2" charset="2"/>
              </a:rPr>
              <a:t>Widerstandsabhängigkeit nicht nur durch CO2</a:t>
            </a:r>
          </a:p>
          <a:p>
            <a:pPr lvl="2"/>
            <a:r>
              <a:rPr lang="de-AT" sz="1800" dirty="0">
                <a:sym typeface="Wingdings" panose="05000000000000000000" pitchFamily="2" charset="2"/>
              </a:rPr>
              <a:t>Andere Gase</a:t>
            </a:r>
          </a:p>
          <a:p>
            <a:pPr lvl="2"/>
            <a:r>
              <a:rPr lang="de-AT" sz="1800" dirty="0">
                <a:sym typeface="Wingdings" panose="05000000000000000000" pitchFamily="2" charset="2"/>
              </a:rPr>
              <a:t>Temperatur, Luftfeuchtigkeit, …</a:t>
            </a:r>
          </a:p>
          <a:p>
            <a:pPr lvl="1"/>
            <a:r>
              <a:rPr lang="de-AT" sz="2000" dirty="0">
                <a:sym typeface="Wingdings" panose="05000000000000000000" pitchFamily="2" charset="2"/>
              </a:rPr>
              <a:t>Billiger und nicht so stromhungrig</a:t>
            </a:r>
          </a:p>
          <a:p>
            <a:r>
              <a:rPr lang="de-AT" sz="2200" dirty="0">
                <a:sym typeface="Wingdings" panose="05000000000000000000" pitchFamily="2" charset="2"/>
              </a:rPr>
              <a:t>Aufgabe: Vergleich der Messwerte, um Brauchbarkeit von BME680 abzuschätzen</a:t>
            </a:r>
          </a:p>
          <a:p>
            <a:endParaRPr lang="de-AT" sz="2200" dirty="0">
              <a:sym typeface="Wingdings" panose="05000000000000000000" pitchFamily="2" charset="2"/>
            </a:endParaRPr>
          </a:p>
          <a:p>
            <a:endParaRPr lang="de-AT" sz="22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010844F-E6C2-E377-07D4-4E0F2443F92C}"/>
              </a:ext>
            </a:extLst>
          </p:cNvPr>
          <p:cNvSpPr/>
          <p:nvPr/>
        </p:nvSpPr>
        <p:spPr>
          <a:xfrm rot="1386466">
            <a:off x="7882336" y="5811896"/>
            <a:ext cx="1129183" cy="587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144000" tIns="108000" rIns="144000" bIns="108000">
            <a:spAutoFit/>
          </a:bodyPr>
          <a:lstStyle/>
          <a:p>
            <a:pPr algn="ctr"/>
            <a:r>
              <a:rPr lang="de-DE" sz="2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Übung</a:t>
            </a:r>
          </a:p>
        </p:txBody>
      </p:sp>
    </p:spTree>
    <p:extLst>
      <p:ext uri="{BB962C8B-B14F-4D97-AF65-F5344CB8AC3E}">
        <p14:creationId xmlns:p14="http://schemas.microsoft.com/office/powerpoint/2010/main" val="63080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07C6E6-9452-3291-9200-3D3DA078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Co2-Sensoren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7F4F82-88D3-44F1-BF8A-4DD2816F9B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7094755-B64E-E4FC-A917-5007DCE32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9" y="1196752"/>
            <a:ext cx="7056782" cy="51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24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3EB95-3F3D-3357-8009-A1AE63346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BME680 misst Luftqualität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4BEF38-406B-0DA7-81D2-1C90F3ED9A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052736"/>
            <a:ext cx="8207375" cy="4608165"/>
          </a:xfrm>
        </p:spPr>
        <p:txBody>
          <a:bodyPr/>
          <a:lstStyle/>
          <a:p>
            <a:r>
              <a:rPr lang="de-DE" sz="2400" dirty="0"/>
              <a:t>Misst flüchtige organische Verbindungen (VOCs) und andere Luftschadstoffe</a:t>
            </a:r>
            <a:endParaRPr lang="de-AT" sz="2400" dirty="0"/>
          </a:p>
          <a:p>
            <a:r>
              <a:rPr lang="de-AT" sz="2400" dirty="0"/>
              <a:t>Wäre für Schule vielleicht ein guter Indikator</a:t>
            </a:r>
          </a:p>
          <a:p>
            <a:r>
              <a:rPr lang="de-AT" sz="2400" dirty="0"/>
              <a:t>Indoor Air Quality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D80581-2D0C-C0D9-C473-57673E7CD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87" y="3060128"/>
            <a:ext cx="8925974" cy="366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64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0B3DB-79BC-89C6-59D3-26974C89B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A6E04-AA4D-5B12-E9EB-DE47C5E08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Variablen Strompreis visualisieren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0366FB-08F8-67D8-9F55-91357CA69E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08720"/>
            <a:ext cx="8207375" cy="4608165"/>
          </a:xfrm>
        </p:spPr>
        <p:txBody>
          <a:bodyPr/>
          <a:lstStyle/>
          <a:p>
            <a:r>
              <a:rPr lang="de-AT" sz="2400" dirty="0"/>
              <a:t>Für manche Besitzer von PV-Anlagen ist ein variabler Einspeisetarif interessant</a:t>
            </a:r>
          </a:p>
          <a:p>
            <a:r>
              <a:rPr lang="de-AT" sz="2400" dirty="0"/>
              <a:t>Der aktuelle Strompreis für Österreich ist im Netz verfügbar (</a:t>
            </a:r>
            <a:r>
              <a:rPr lang="de-AT" sz="2400" dirty="0" err="1"/>
              <a:t>Epex</a:t>
            </a:r>
            <a:r>
              <a:rPr lang="de-AT" sz="2400" dirty="0"/>
              <a:t>-Preis)</a:t>
            </a:r>
          </a:p>
          <a:p>
            <a:r>
              <a:rPr lang="de-AT" sz="2400" dirty="0"/>
              <a:t>Visualisieren des Strompreises mit dem Verlauf für den aktuellen Tag</a:t>
            </a:r>
          </a:p>
          <a:p>
            <a:endParaRPr lang="de-AT" sz="24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EDDD21-49B2-4131-7622-12719C34D4ED}"/>
              </a:ext>
            </a:extLst>
          </p:cNvPr>
          <p:cNvSpPr/>
          <p:nvPr/>
        </p:nvSpPr>
        <p:spPr>
          <a:xfrm rot="1386466">
            <a:off x="7882336" y="5811896"/>
            <a:ext cx="1129183" cy="587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144000" tIns="108000" rIns="144000" bIns="108000">
            <a:spAutoFit/>
          </a:bodyPr>
          <a:lstStyle/>
          <a:p>
            <a:pPr algn="ctr"/>
            <a:r>
              <a:rPr lang="de-DE" sz="2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Übung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E9A2B59-4B60-F620-D31E-A17807DF3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511346"/>
            <a:ext cx="4069060" cy="334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71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7049AE-B439-8AD6-885F-424A708E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Flexibler Strompreis (z.B. Spotty)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4FF019-62DD-81C4-9AB9-133F04A9EC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>
                <a:hlinkClick r:id="rId2"/>
              </a:rPr>
              <a:t>https://www.spottyenergie.at/</a:t>
            </a:r>
            <a:r>
              <a:rPr lang="de-AT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B3C57E-27C6-BB61-D6B4-CFFE93ED6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16" y="1700808"/>
            <a:ext cx="7884368" cy="461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9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F3C202-B59C-BFC8-19B9-D1C536A9F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Natürlich wieder HACS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5B3FAF-C203-2A04-B77B-810ADFFED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Mit </a:t>
            </a:r>
            <a:r>
              <a:rPr lang="de-AT" dirty="0" err="1"/>
              <a:t>Awattar</a:t>
            </a:r>
            <a:r>
              <a:rPr lang="de-AT" dirty="0"/>
              <a:t> als Datenlieferant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DDF5DB8-EF0A-9EC9-1771-5D95EF42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1" y="2046603"/>
            <a:ext cx="8767177" cy="352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79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D81D6-455A-D08B-23D3-DBFD8E990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Badges gehören mittlerweile zum Standard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98EE1B-5944-A2A0-F307-0AEB52CECB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Größe ist leider nicht leicht änderbar</a:t>
            </a:r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CB5B13-5B16-D3A5-1928-1D6172FF1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7065705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90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12EC72-0C78-93E9-063B-B9761DD0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Badge mit aktuellem </a:t>
            </a:r>
            <a:r>
              <a:rPr lang="de-AT" dirty="0" err="1"/>
              <a:t>Epex</a:t>
            </a:r>
            <a:r>
              <a:rPr lang="de-AT" dirty="0"/>
              <a:t>-Preis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32128E-D31B-8091-09D6-B3C6B37BC6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5091"/>
            <a:ext cx="8207375" cy="4608165"/>
          </a:xfrm>
        </p:spPr>
        <p:txBody>
          <a:bodyPr/>
          <a:lstStyle/>
          <a:p>
            <a:r>
              <a:rPr lang="de-AT" dirty="0"/>
              <a:t>Adaptieren</a:t>
            </a:r>
          </a:p>
          <a:p>
            <a:pPr lvl="1"/>
            <a:r>
              <a:rPr lang="de-AT" dirty="0"/>
              <a:t>Statt €/MWh </a:t>
            </a:r>
            <a:r>
              <a:rPr lang="de-AT" dirty="0">
                <a:sym typeface="Wingdings" panose="05000000000000000000" pitchFamily="2" charset="2"/>
              </a:rPr>
              <a:t> ct/kWh mit einer Nachkommastelle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Bruttopreis inklusive 7ct Netzgebühr, 1,8ct Spotty-Kosten und 20% Mehrwertsteuer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9243DC-F8ED-E18F-7527-3FDBA6E59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145284"/>
            <a:ext cx="70104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87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2EE3DB-5F4C-9A9F-765F-DB0BD6255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Seit 2024 sind Abschnitte (</a:t>
            </a:r>
            <a:r>
              <a:rPr lang="de-AT" sz="2800" dirty="0" err="1"/>
              <a:t>sections</a:t>
            </a:r>
            <a:r>
              <a:rPr lang="de-AT" sz="2800" dirty="0"/>
              <a:t>) Standard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A58190-6955-F886-1BB7-D084DCDCB8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1F4346-7772-DF76-E123-4904D9707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1075"/>
            <a:ext cx="3815117" cy="48958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C2CE165-F976-CA50-A297-93E40C30D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124917"/>
            <a:ext cx="4187967" cy="460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54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97D41-45DA-BED2-E6DA-DB1F7D66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Anzeigegenauigkeit ändern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CFD5FD-D03D-FAC4-39EC-C8368DBBC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Shortcut ‚e‘</a:t>
            </a:r>
          </a:p>
          <a:p>
            <a:r>
              <a:rPr lang="de-AT" dirty="0"/>
              <a:t>Entität suchen und in Einstellungen gehen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D4890A-6F4C-270F-FF56-2D9FB44CA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2276872"/>
            <a:ext cx="53625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07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620FC9-0E74-0478-876C-B63B8074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Für mehr Flexibilität </a:t>
            </a:r>
            <a:r>
              <a:rPr lang="de-AT" dirty="0">
                <a:sym typeface="Wingdings" panose="05000000000000000000" pitchFamily="2" charset="2"/>
              </a:rPr>
              <a:t> Templates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A46973-EF56-EE6A-A5C1-17A3C538F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6" y="980728"/>
            <a:ext cx="8207375" cy="4608165"/>
          </a:xfrm>
        </p:spPr>
        <p:txBody>
          <a:bodyPr/>
          <a:lstStyle/>
          <a:p>
            <a:r>
              <a:rPr lang="de-AT" dirty="0"/>
              <a:t>In </a:t>
            </a:r>
            <a:r>
              <a:rPr lang="de-AT" dirty="0" err="1"/>
              <a:t>Yaml</a:t>
            </a:r>
            <a:r>
              <a:rPr lang="de-AT" dirty="0"/>
              <a:t> oder als Helper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CD66C0D-D4D5-E8CD-8CEA-E7380B70F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822377"/>
            <a:ext cx="56959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45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2BB81C-0BCE-DE68-A286-235CD8F29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Erste Templates </a:t>
            </a:r>
            <a:r>
              <a:rPr lang="de-AT" dirty="0">
                <a:sym typeface="Wingdings" panose="05000000000000000000" pitchFamily="2" charset="2"/>
              </a:rPr>
              <a:t> Flexibilität</a:t>
            </a:r>
            <a:r>
              <a:rPr lang="de-AT" dirty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B41EE5-5FA5-4048-4BFF-0986DB1107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400" dirty="0" err="1"/>
              <a:t>Jinja</a:t>
            </a:r>
            <a:r>
              <a:rPr lang="de-AT" sz="2400" dirty="0"/>
              <a:t>: </a:t>
            </a:r>
            <a:r>
              <a:rPr lang="de-AT" sz="2400" dirty="0">
                <a:hlinkClick r:id="rId2"/>
              </a:rPr>
              <a:t>https://jinja.palletsprojects.com/en/latest/templates/</a:t>
            </a:r>
            <a:r>
              <a:rPr lang="de-AT" sz="2400" dirty="0"/>
              <a:t>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C8FCD20-4A3D-318D-C5E7-CAA61C713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" y="1195387"/>
            <a:ext cx="70199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00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72C94-21BA-FCDB-F4B8-BA1F4962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Template-Helper konfigurieren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CFF0A1-F981-384A-8114-F3CAD6A25B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E43BC2-95C4-2271-53C4-CEE926FD1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999347"/>
            <a:ext cx="3714382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09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3D8E9-D35A-8E4A-2EB5-CCE487A43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… und als Badge einbinden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D77693-39B9-E25F-B856-6157BDC843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Icon nach Belieben anpassen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AAEDA1-E93F-9EE0-6C63-24E7609A4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76872"/>
            <a:ext cx="6508594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27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E407A3-C558-0F9A-ED98-3FCC7E99E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Der grüne Daumen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889C8C-0EC1-B681-98C8-86B8EA359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46C75A-DA7E-0F93-F53F-8A6F97A4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30" y="1296144"/>
            <a:ext cx="3596770" cy="429309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C1FE1BF-8062-1FF0-B0CC-92902F448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3140968"/>
            <a:ext cx="2521151" cy="195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72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497399-9BF9-0442-B9EB-AAC988CD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Blick auf Werte aus Wintergarten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40644F-CAA8-C5D9-29C1-00CCC36340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 err="1"/>
              <a:t>MiFlora</a:t>
            </a:r>
            <a:r>
              <a:rPr lang="de-AT" dirty="0"/>
              <a:t> BLE-Sensoren</a:t>
            </a:r>
          </a:p>
          <a:p>
            <a:r>
              <a:rPr lang="de-AT" dirty="0" err="1"/>
              <a:t>ESPHome</a:t>
            </a:r>
            <a:r>
              <a:rPr lang="de-AT" dirty="0"/>
              <a:t> Bluetooth-Proxy</a:t>
            </a:r>
          </a:p>
          <a:p>
            <a:r>
              <a:rPr lang="de-AT" dirty="0"/>
              <a:t>Batteriepfleger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6D3149-96BC-6BAE-2770-F39E8007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163303"/>
            <a:ext cx="8762750" cy="353599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A3E7646-ED61-FA95-DC14-19C000A1F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36110">
            <a:off x="6863110" y="1070713"/>
            <a:ext cx="47625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42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FA876-F7B3-E15F-209B-B10DAF4D5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Feuchtigkeitsverlauf </a:t>
            </a:r>
            <a:r>
              <a:rPr lang="de-AT" dirty="0" err="1"/>
              <a:t>Strelizie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593320-AE69-0820-B3A0-055354E094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Seit einiger Zeit werden Sensordaten auch für längere Zeit gespeichert</a:t>
            </a:r>
          </a:p>
          <a:p>
            <a:pPr lvl="1"/>
            <a:r>
              <a:rPr lang="de-AT" dirty="0" err="1"/>
              <a:t>InfluxDB</a:t>
            </a:r>
            <a:r>
              <a:rPr lang="de-AT" dirty="0"/>
              <a:t> und </a:t>
            </a:r>
            <a:r>
              <a:rPr lang="de-AT" dirty="0" err="1"/>
              <a:t>Grafana</a:t>
            </a:r>
            <a:r>
              <a:rPr lang="de-AT" dirty="0"/>
              <a:t> nur mehr für Spezialfälle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709568B-CC05-AED7-C6F1-0F2EA95AD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70" y="3068960"/>
            <a:ext cx="8875460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24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F24ACF-A4A9-C901-9C37-04DB2C5B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Benachrichtigung auf Hauptseite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1FE8DA-F84F-145D-CA21-1CDC3D21CC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1A51B7-3690-3687-BBBF-754AC2D1C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204864"/>
            <a:ext cx="6867939" cy="316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18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0E8A72-2E64-03DA-2430-D0817465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Trockene Pflanzen signalisieren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0939E7-FF40-3E93-E5C2-45E58B02A3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96752"/>
            <a:ext cx="8207375" cy="4608165"/>
          </a:xfrm>
        </p:spPr>
        <p:txBody>
          <a:bodyPr/>
          <a:lstStyle/>
          <a:p>
            <a:r>
              <a:rPr lang="de-AT" dirty="0"/>
              <a:t>Text aufbereiten über </a:t>
            </a:r>
            <a:r>
              <a:rPr lang="de-AT" dirty="0" err="1"/>
              <a:t>NodeRed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2A2298-0EB1-B731-BE6D-C2D19A105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35" y="2132509"/>
            <a:ext cx="7192249" cy="158452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FFFC480-B049-C66F-9A14-ED310E90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35" y="3794720"/>
            <a:ext cx="69627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A88DA3-182E-4ADB-B284-2DF1FEE0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Hierarchie des User-Interfaces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D6897E-9D6F-DE56-1760-C3730A0921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125091"/>
            <a:ext cx="8207375" cy="4608165"/>
          </a:xfrm>
        </p:spPr>
        <p:txBody>
          <a:bodyPr/>
          <a:lstStyle/>
          <a:p>
            <a:r>
              <a:rPr lang="de-AT" dirty="0"/>
              <a:t>Dashboard mit/ohne Eintrag in Seitenleiste</a:t>
            </a:r>
          </a:p>
          <a:p>
            <a:r>
              <a:rPr lang="de-AT" dirty="0"/>
              <a:t>Views mit </a:t>
            </a:r>
            <a:r>
              <a:rPr lang="de-AT" dirty="0" err="1"/>
              <a:t>Subviews</a:t>
            </a:r>
            <a:endParaRPr lang="de-AT" dirty="0"/>
          </a:p>
          <a:p>
            <a:pPr lvl="1"/>
            <a:r>
              <a:rPr lang="de-AT" dirty="0"/>
              <a:t>Badges</a:t>
            </a:r>
          </a:p>
          <a:p>
            <a:r>
              <a:rPr lang="de-AT" dirty="0"/>
              <a:t>Abschnitte </a:t>
            </a:r>
          </a:p>
          <a:p>
            <a:r>
              <a:rPr lang="de-AT" dirty="0"/>
              <a:t>Cards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EFA2C6-C5AB-A26E-973B-1458059D3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247009"/>
            <a:ext cx="6295133" cy="448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69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E1515C-C0C4-AAB4-9494-B6D2AB120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Alternative </a:t>
            </a:r>
            <a:r>
              <a:rPr lang="de-AT" dirty="0" err="1"/>
              <a:t>Zigbee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8CB999-EAE8-EBED-F872-DCC35217C5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1F104B5-8F31-EE9A-83B3-7FCEC62B4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3" y="1477746"/>
            <a:ext cx="7344814" cy="390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83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E4A34-3B61-6E44-02A9-A34FD6A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Batteriemanagement  </a:t>
            </a:r>
            <a:r>
              <a:rPr lang="de-AT" dirty="0" err="1"/>
              <a:t>battery</a:t>
            </a:r>
            <a:r>
              <a:rPr lang="de-AT" dirty="0"/>
              <a:t>-</a:t>
            </a:r>
            <a:r>
              <a:rPr lang="de-AT" dirty="0" err="1"/>
              <a:t>state</a:t>
            </a:r>
            <a:r>
              <a:rPr lang="de-AT" dirty="0"/>
              <a:t>-card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95AB99-B15E-07CE-FFD4-CA9868C9C4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4C6F051-6D51-474E-05F7-79A2C68B1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679"/>
            <a:ext cx="9144000" cy="25706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62F7898-5702-2D48-6241-B7361202A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529" y="2966404"/>
            <a:ext cx="7727711" cy="389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56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F30F5-2AE5-11DE-DC4D-89D98E614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Aus vorjährigem Seminar - </a:t>
            </a:r>
            <a:r>
              <a:rPr lang="de-AT" dirty="0" err="1"/>
              <a:t>BimAbfahrt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1A1ADE-68BB-7CEA-0183-D0916C1E72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7A2980-8256-C5FA-9F2C-8BF12B3E0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24744"/>
            <a:ext cx="6164332" cy="14405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FCE18CD-1419-D0C0-0874-530A15F2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760937"/>
            <a:ext cx="6164332" cy="39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88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F52F1-9A0D-DCC5-498B-A7316ED0A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Minutes2Wait - </a:t>
            </a:r>
            <a:r>
              <a:rPr lang="de-AT" dirty="0" err="1"/>
              <a:t>Multiscrape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77B454-C3E5-5487-26CF-F994C46F20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1600" dirty="0">
                <a:hlinkClick r:id="rId2"/>
              </a:rPr>
              <a:t>https://www.linzag.at/linz/XSLT_TRIP_REQUEST2?language=de&amp;name_origin=leonding%20poststra%C3%9Fe&amp;type_origin=stop&amp;name_destination=hauptbahnhof&amp;type_destination=stop&amp;sessionID=0</a:t>
            </a:r>
            <a:r>
              <a:rPr lang="de-AT" sz="16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A0F0C7A-6E70-79C9-5C42-749790552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672232"/>
            <a:ext cx="8725208" cy="282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96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33247-09BF-14F8-9C49-502A2D67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Tablet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223CEC-71A2-7CCA-D5D2-36B808F568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992CEFC-F7F5-DF0E-4918-D699EC3AD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72" y="1041076"/>
            <a:ext cx="8207376" cy="506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4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56446D-0E20-94F7-D5D2-B8F37D5FC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Fixes Layout </a:t>
            </a:r>
            <a:r>
              <a:rPr lang="de-AT" dirty="0">
                <a:sym typeface="Wingdings" panose="05000000000000000000" pitchFamily="2" charset="2"/>
              </a:rPr>
              <a:t> </a:t>
            </a:r>
            <a:r>
              <a:rPr lang="de-AT" dirty="0" err="1">
                <a:sym typeface="Wingdings" panose="05000000000000000000" pitchFamily="2" charset="2"/>
              </a:rPr>
              <a:t>grid</a:t>
            </a:r>
            <a:r>
              <a:rPr lang="de-AT">
                <a:sym typeface="Wingdings" panose="05000000000000000000" pitchFamily="2" charset="2"/>
              </a:rPr>
              <a:t>-layout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7A8506E-20FA-22BE-9C8B-6048053E55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6F97C07-B295-CDAC-B86D-1C96FCC7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1097724"/>
            <a:ext cx="5147469" cy="520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39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1BCA3-E1C2-E740-024F-6CF5436E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Auch als YAML verfügbar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E48929-9F19-153C-131E-48D920D09F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84B8F3B-5D3C-C76E-5F0D-1A1391C36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87" y="1196404"/>
            <a:ext cx="6168625" cy="47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06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E4CE2-6ADF-2D95-F2A0-384E6F30D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Erste Aufwärmübung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ECBF5E-5DB5-0F06-52A8-0110B2A836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E500819-2B16-BA46-74B1-51877A75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157"/>
            <a:ext cx="9144000" cy="54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16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AEAF8B-0B26-91AB-4C15-1F0F5954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Wetterdienste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20AC19-2D97-5D61-1269-A119EF851D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000" dirty="0" err="1"/>
              <a:t>GeoSphere</a:t>
            </a:r>
            <a:r>
              <a:rPr lang="de-AT" sz="2000" dirty="0"/>
              <a:t> Austria (</a:t>
            </a:r>
            <a:r>
              <a:rPr lang="de-AT" sz="2000" dirty="0" err="1"/>
              <a:t>vormal</a:t>
            </a:r>
            <a:r>
              <a:rPr lang="de-AT" sz="2000" dirty="0"/>
              <a:t> ZAMG) bietet keine Vorhersagen</a:t>
            </a:r>
          </a:p>
          <a:p>
            <a:pPr lvl="1"/>
            <a:r>
              <a:rPr lang="de-AT" sz="1800" dirty="0"/>
              <a:t>Daten werden aber tlw. an Met.no geliefert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D2633D-588B-728E-D7C8-B24895D82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0" y="2156590"/>
            <a:ext cx="9112470" cy="328863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D3EE427-92F4-936C-B388-C6CC71CBB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30" y="2308990"/>
            <a:ext cx="9112470" cy="328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07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2B2CD-390F-C4BE-F7E9-1C9EDB427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Mit Bordmitteln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5DA03A-8839-D913-AC1D-49FCA27884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E552B36-BD08-CB93-A163-92804B21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38" y="1171749"/>
            <a:ext cx="4953000" cy="3086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88963BC-E6C5-392C-4016-BC1CE290C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018310"/>
            <a:ext cx="51816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68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EDD848-33F6-EACA-C3C9-0CB7CE448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HACS: </a:t>
            </a:r>
            <a:r>
              <a:rPr lang="de-AT" dirty="0" err="1"/>
              <a:t>clock</a:t>
            </a:r>
            <a:r>
              <a:rPr lang="de-AT" dirty="0"/>
              <a:t> </a:t>
            </a:r>
            <a:r>
              <a:rPr lang="de-AT" dirty="0" err="1"/>
              <a:t>weather</a:t>
            </a:r>
            <a:r>
              <a:rPr lang="de-AT" dirty="0"/>
              <a:t> </a:t>
            </a:r>
            <a:r>
              <a:rPr lang="de-AT" dirty="0" err="1"/>
              <a:t>card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F85911-CB1C-B096-2544-FFCAD790D6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196752"/>
            <a:ext cx="8207375" cy="4608165"/>
          </a:xfrm>
        </p:spPr>
        <p:txBody>
          <a:bodyPr/>
          <a:lstStyle/>
          <a:p>
            <a:r>
              <a:rPr lang="de-AT" dirty="0"/>
              <a:t>HACS ist eine unendliche Fundgrube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412FDA-21D8-F942-C579-F8191A923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85" y="2132856"/>
            <a:ext cx="7932029" cy="41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28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18037-1192-16EA-2EA2-21B4CFEA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Sensorwerte visualisieren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7DC3B1-B793-3968-9842-05133BB8F7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5A37E3-5AC0-D13E-A21E-7AF138E53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751" y="1196752"/>
            <a:ext cx="6484498" cy="505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3505"/>
      </p:ext>
    </p:extLst>
  </p:cSld>
  <p:clrMapOvr>
    <a:masterClrMapping/>
  </p:clrMapOvr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433</Words>
  <Application>Microsoft Office PowerPoint</Application>
  <PresentationFormat>Bildschirmpräsentation (4:3)</PresentationFormat>
  <Paragraphs>79</Paragraphs>
  <Slides>35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1" baseType="lpstr">
      <vt:lpstr>Arial</vt:lpstr>
      <vt:lpstr>Calibri</vt:lpstr>
      <vt:lpstr>Symbol</vt:lpstr>
      <vt:lpstr>Times New Roman</vt:lpstr>
      <vt:lpstr>Wingdings</vt:lpstr>
      <vt:lpstr>2_Larissa</vt:lpstr>
      <vt:lpstr>UI-Gestaltung fast ohne Yaml</vt:lpstr>
      <vt:lpstr>Seit 2024 sind Abschnitte (sections) Standard</vt:lpstr>
      <vt:lpstr>Hierarchie des User-Interfaces</vt:lpstr>
      <vt:lpstr>Auch als YAML verfügbar</vt:lpstr>
      <vt:lpstr>Erste Aufwärmübung</vt:lpstr>
      <vt:lpstr>Wetterdienste</vt:lpstr>
      <vt:lpstr>Mit Bordmitteln</vt:lpstr>
      <vt:lpstr>HACS: clock weather card</vt:lpstr>
      <vt:lpstr>Sensorwerte visualisieren</vt:lpstr>
      <vt:lpstr>Verläufe</vt:lpstr>
      <vt:lpstr>HACS: apex charts card</vt:lpstr>
      <vt:lpstr>CO2-Sensoren evaluieren</vt:lpstr>
      <vt:lpstr>Co2-Sensoren</vt:lpstr>
      <vt:lpstr>BME680 misst Luftqualität</vt:lpstr>
      <vt:lpstr>Variablen Strompreis visualisieren</vt:lpstr>
      <vt:lpstr>Flexibler Strompreis (z.B. Spotty)</vt:lpstr>
      <vt:lpstr>Natürlich wieder HACS</vt:lpstr>
      <vt:lpstr>Badges gehören mittlerweile zum Standard</vt:lpstr>
      <vt:lpstr>Badge mit aktuellem Epex-Preis</vt:lpstr>
      <vt:lpstr>Anzeigegenauigkeit ändern</vt:lpstr>
      <vt:lpstr>Für mehr Flexibilität  Templates</vt:lpstr>
      <vt:lpstr>Erste Templates  Flexibilität </vt:lpstr>
      <vt:lpstr>Template-Helper konfigurieren …</vt:lpstr>
      <vt:lpstr>… und als Badge einbinden</vt:lpstr>
      <vt:lpstr>Der grüne Daumen</vt:lpstr>
      <vt:lpstr>Blick auf Werte aus Wintergarten</vt:lpstr>
      <vt:lpstr>Feuchtigkeitsverlauf Strelizie</vt:lpstr>
      <vt:lpstr>Benachrichtigung auf Hauptseite</vt:lpstr>
      <vt:lpstr>Trockene Pflanzen signalisieren</vt:lpstr>
      <vt:lpstr>Alternative Zigbee</vt:lpstr>
      <vt:lpstr>Batteriemanagement  battery-state-card</vt:lpstr>
      <vt:lpstr>Aus vorjährigem Seminar - BimAbfahrt</vt:lpstr>
      <vt:lpstr>Minutes2Wait - Multiscrape</vt:lpstr>
      <vt:lpstr>Tablet</vt:lpstr>
      <vt:lpstr>Fixes Layout  grid-layout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895</cp:revision>
  <dcterms:created xsi:type="dcterms:W3CDTF">2011-08-18T07:37:01Z</dcterms:created>
  <dcterms:modified xsi:type="dcterms:W3CDTF">2025-02-07T16:14:41Z</dcterms:modified>
</cp:coreProperties>
</file>